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2" r:id="rId3"/>
    <p:sldId id="259" r:id="rId4"/>
    <p:sldId id="258" r:id="rId5"/>
    <p:sldId id="267" r:id="rId6"/>
    <p:sldId id="265" r:id="rId7"/>
    <p:sldId id="268" r:id="rId8"/>
    <p:sldId id="270" r:id="rId9"/>
    <p:sldId id="271" r:id="rId10"/>
    <p:sldId id="272" r:id="rId11"/>
    <p:sldId id="266" r:id="rId12"/>
    <p:sldId id="269" r:id="rId13"/>
    <p:sldId id="273" r:id="rId14"/>
    <p:sldId id="275" r:id="rId15"/>
    <p:sldId id="276" r:id="rId16"/>
    <p:sldId id="274"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418"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2096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lide Title"/>
          <p:cNvSpPr txBox="1">
            <a:spLocks noGrp="1"/>
          </p:cNvSpPr>
          <p:nvPr>
            <p:ph type="title"/>
          </p:nvPr>
        </p:nvSpPr>
        <p:spPr>
          <a:prstGeom prst="rect">
            <a:avLst/>
          </a:prstGeom>
        </p:spPr>
        <p:txBody>
          <a:bodyPr/>
          <a:lstStyle/>
          <a:p>
            <a:endParaRPr lang="en-GB" noProof="0" dirty="0"/>
          </a:p>
        </p:txBody>
      </p:sp>
      <p:sp>
        <p:nvSpPr>
          <p:cNvPr id="172" name="Slide bullet text"/>
          <p:cNvSpPr txBox="1">
            <a:spLocks noGrp="1"/>
          </p:cNvSpPr>
          <p:nvPr>
            <p:ph type="body" idx="1"/>
          </p:nvPr>
        </p:nvSpPr>
        <p:spPr>
          <a:prstGeom prst="rect">
            <a:avLst/>
          </a:prstGeom>
        </p:spPr>
        <p:txBody>
          <a:bodyPr/>
          <a:lstStyle/>
          <a:p>
            <a:endParaRPr lang="en-GB" noProof="0" dirty="0"/>
          </a:p>
        </p:txBody>
      </p:sp>
      <p:sp>
        <p:nvSpPr>
          <p:cNvPr id="173" name="Slide Subtitle"/>
          <p:cNvSpPr txBox="1">
            <a:spLocks noGrp="1"/>
          </p:cNvSpPr>
          <p:nvPr>
            <p:ph type="body" idx="21"/>
          </p:nvPr>
        </p:nvSpPr>
        <p:spPr>
          <a:prstGeom prst="rect">
            <a:avLst/>
          </a:prstGeom>
        </p:spPr>
        <p:txBody>
          <a:bodyPr/>
          <a:lstStyle/>
          <a:p>
            <a:endParaRPr lang="en-GB" noProof="0" dirty="0"/>
          </a:p>
        </p:txBody>
      </p:sp>
      <p:pic>
        <p:nvPicPr>
          <p:cNvPr id="174" name="Way, Truith Life.001.jpeg" descr="Way, Truith Life.001.jpe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AC143-90AD-D5B6-E441-BA245D7C5B42}"/>
              </a:ext>
            </a:extLst>
          </p:cNvPr>
          <p:cNvPicPr>
            <a:picLocks noChangeAspect="1"/>
          </p:cNvPicPr>
          <p:nvPr/>
        </p:nvPicPr>
        <p:blipFill>
          <a:blip r:embed="rId2"/>
          <a:stretch>
            <a:fillRect/>
          </a:stretch>
        </p:blipFill>
        <p:spPr>
          <a:xfrm>
            <a:off x="2457449" y="368300"/>
            <a:ext cx="19469101" cy="12979400"/>
          </a:xfrm>
          <a:prstGeom prst="rect">
            <a:avLst/>
          </a:prstGeom>
        </p:spPr>
      </p:pic>
    </p:spTree>
    <p:extLst>
      <p:ext uri="{BB962C8B-B14F-4D97-AF65-F5344CB8AC3E}">
        <p14:creationId xmlns:p14="http://schemas.microsoft.com/office/powerpoint/2010/main" val="40872164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F8B36-BDF4-9B06-4B25-4E888556E451}"/>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3A345BF7-6BE5-95D6-44A5-C1F76A934715}"/>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55B9249C-15D2-BE6C-247D-A721DB00CCBF}"/>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C04DAAAC-2C04-AB0E-A8E4-B8013538F635}"/>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F3DBDE2A-BAD6-6D1F-E263-3925DCE489CD}"/>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9627641D-9B1F-F807-7EBB-C16C23C2760E}"/>
              </a:ext>
            </a:extLst>
          </p:cNvPr>
          <p:cNvSpPr txBox="1"/>
          <p:nvPr/>
        </p:nvSpPr>
        <p:spPr>
          <a:xfrm>
            <a:off x="457200" y="-668240"/>
            <a:ext cx="23774399" cy="147912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7000" b="0" i="0" u="none" strike="noStrike" cap="none" spc="0" normalizeH="0" baseline="0" noProof="0" dirty="0">
                <a:ln>
                  <a:noFill/>
                </a:ln>
                <a:solidFill>
                  <a:srgbClr val="000000"/>
                </a:solidFill>
                <a:effectLst/>
                <a:uFillTx/>
                <a:latin typeface="Modern Love" panose="04090805081005020601" pitchFamily="82" charset="0"/>
                <a:sym typeface="Canela Text Regular"/>
              </a:rPr>
              <a:t>People / Places / Events</a:t>
            </a:r>
          </a:p>
          <a:p>
            <a:pPr marL="0" marR="0" indent="0" algn="l" defTabSz="2438338" rtl="0" fontAlgn="auto" latinLnBrk="0" hangingPunct="0">
              <a:lnSpc>
                <a:spcPct val="90000"/>
              </a:lnSpc>
              <a:spcBef>
                <a:spcPts val="2400"/>
              </a:spcBef>
              <a:spcAft>
                <a:spcPts val="0"/>
              </a:spcAft>
              <a:buClrTx/>
              <a:buSzTx/>
              <a:buFontTx/>
              <a:buNone/>
              <a:tabLst/>
            </a:pPr>
            <a:r>
              <a:rPr kumimoji="0" lang="en-GB" sz="6600" b="1" i="0" u="none" strike="noStrike" cap="none" spc="0" normalizeH="0" baseline="0" noProof="0" dirty="0">
                <a:ln>
                  <a:noFill/>
                </a:ln>
                <a:solidFill>
                  <a:srgbClr val="000000"/>
                </a:solidFill>
                <a:effectLst/>
                <a:uFillTx/>
                <a:latin typeface="Modern Love" panose="04090805081005020601" pitchFamily="82" charset="0"/>
                <a:sym typeface="Canela Text Regular"/>
              </a:rPr>
              <a:t>1. Jesus Christ</a:t>
            </a:r>
          </a:p>
          <a:p>
            <a:pPr marL="0" marR="0" indent="0" algn="l" defTabSz="2438338" rtl="0" fontAlgn="auto" latinLnBrk="0" hangingPunct="0">
              <a:lnSpc>
                <a:spcPct val="90000"/>
              </a:lnSpc>
              <a:spcBef>
                <a:spcPts val="2400"/>
              </a:spcBef>
              <a:spcAft>
                <a:spcPts val="0"/>
              </a:spcAft>
              <a:buClrTx/>
              <a:buSzTx/>
              <a:buFontTx/>
              <a:buNone/>
              <a:tabLst/>
            </a:pPr>
            <a:r>
              <a:rPr kumimoji="0" lang="en-GB" sz="600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The speaker of this verse, identifying Himself as the "true vine." In the context of the Gospel of John, Jesus often uses "I am" statements to reveal His divine nature and mission.</a:t>
            </a:r>
          </a:p>
          <a:p>
            <a:pPr marL="0" marR="0" indent="0" algn="l" defTabSz="2438338" rtl="0" fontAlgn="auto" latinLnBrk="0" hangingPunct="0">
              <a:lnSpc>
                <a:spcPct val="90000"/>
              </a:lnSpc>
              <a:spcBef>
                <a:spcPts val="2400"/>
              </a:spcBef>
              <a:spcAft>
                <a:spcPts val="0"/>
              </a:spcAft>
              <a:buClrTx/>
              <a:buSzTx/>
              <a:buFontTx/>
              <a:buNone/>
              <a:tabLst/>
            </a:pPr>
            <a:r>
              <a:rPr kumimoji="0" lang="en-GB" sz="6600" b="1" i="0" u="none" strike="noStrike" cap="none" spc="0" normalizeH="0" baseline="0" noProof="0" dirty="0">
                <a:ln>
                  <a:noFill/>
                </a:ln>
                <a:solidFill>
                  <a:srgbClr val="000000"/>
                </a:solidFill>
                <a:effectLst/>
                <a:uFillTx/>
                <a:latin typeface="Modern Love" panose="04090805081005020601" pitchFamily="82" charset="0"/>
                <a:sym typeface="Canela Text Regular"/>
              </a:rPr>
              <a:t>2. God the Father</a:t>
            </a:r>
          </a:p>
          <a:p>
            <a:pPr marL="0" marR="0" indent="0" algn="l" defTabSz="2438338" rtl="0" fontAlgn="auto" latinLnBrk="0" hangingPunct="0">
              <a:lnSpc>
                <a:spcPct val="90000"/>
              </a:lnSpc>
              <a:spcBef>
                <a:spcPts val="2400"/>
              </a:spcBef>
              <a:spcAft>
                <a:spcPts val="0"/>
              </a:spcAft>
              <a:buClrTx/>
              <a:buSzTx/>
              <a:buFontTx/>
              <a:buNone/>
              <a:tabLst/>
            </a:pPr>
            <a:r>
              <a:rPr kumimoji="0" lang="en-GB" sz="600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Referred to as the "keeper of the vineyard," indicating His role in nurturing, pruning, and overseeing the growth of the vine and its branches.</a:t>
            </a:r>
          </a:p>
          <a:p>
            <a:pPr marL="0" marR="0" indent="0" algn="l" defTabSz="2438338" rtl="0" fontAlgn="auto" latinLnBrk="0" hangingPunct="0">
              <a:lnSpc>
                <a:spcPct val="90000"/>
              </a:lnSpc>
              <a:spcBef>
                <a:spcPts val="2400"/>
              </a:spcBef>
              <a:spcAft>
                <a:spcPts val="0"/>
              </a:spcAft>
              <a:buClrTx/>
              <a:buSzTx/>
              <a:buFontTx/>
              <a:buNone/>
              <a:tabLst/>
            </a:pPr>
            <a:r>
              <a:rPr kumimoji="0" lang="en-GB" sz="6600" b="1" i="0" u="none" strike="noStrike" cap="none" spc="0" normalizeH="0" baseline="0" noProof="0" dirty="0">
                <a:ln>
                  <a:noFill/>
                </a:ln>
                <a:solidFill>
                  <a:srgbClr val="000000"/>
                </a:solidFill>
                <a:effectLst/>
                <a:uFillTx/>
                <a:latin typeface="Modern Love" panose="04090805081005020601" pitchFamily="82" charset="0"/>
                <a:sym typeface="Canela Text Regular"/>
              </a:rPr>
              <a:t>3. The Vineyard</a:t>
            </a:r>
          </a:p>
          <a:p>
            <a:pPr marL="0" marR="0" indent="0" algn="l" defTabSz="2438338" rtl="0" fontAlgn="auto" latinLnBrk="0" hangingPunct="0">
              <a:lnSpc>
                <a:spcPct val="90000"/>
              </a:lnSpc>
              <a:spcBef>
                <a:spcPts val="2400"/>
              </a:spcBef>
              <a:spcAft>
                <a:spcPts val="0"/>
              </a:spcAft>
              <a:buClrTx/>
              <a:buSzTx/>
              <a:buFontTx/>
              <a:buNone/>
              <a:tabLst/>
            </a:pPr>
            <a:r>
              <a:rPr kumimoji="0" lang="en-GB" sz="600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Symbolic of the Kingdom of God or the community of believers. The imagery of a vineyard is often used in Scripture to represent God's people.</a:t>
            </a:r>
          </a:p>
        </p:txBody>
      </p:sp>
    </p:spTree>
    <p:extLst>
      <p:ext uri="{BB962C8B-B14F-4D97-AF65-F5344CB8AC3E}">
        <p14:creationId xmlns:p14="http://schemas.microsoft.com/office/powerpoint/2010/main" val="34256196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22142-4A52-700D-1CA3-2CB84C9936B6}"/>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B896409A-8DC8-58A9-6F07-450E1C74AFB8}"/>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CECDFD36-F025-8056-11A3-5FAA408A5FE2}"/>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2F960AF9-EB61-2B74-3E95-DD653832AAE4}"/>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598FC623-DA58-C487-A866-2263BE19A8C7}"/>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2C3211A7-6C89-DF5B-8C76-1D805680C817}"/>
              </a:ext>
            </a:extLst>
          </p:cNvPr>
          <p:cNvSpPr txBox="1"/>
          <p:nvPr/>
        </p:nvSpPr>
        <p:spPr>
          <a:xfrm>
            <a:off x="566057" y="786596"/>
            <a:ext cx="23404286" cy="1214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7200" b="0" i="0" u="none" strike="noStrike" cap="none" spc="0" normalizeH="0" baseline="0" noProof="0" dirty="0">
                <a:ln>
                  <a:noFill/>
                </a:ln>
                <a:solidFill>
                  <a:srgbClr val="000000"/>
                </a:solidFill>
                <a:effectLst/>
                <a:uFillTx/>
                <a:latin typeface="Modern Love" panose="04090805081005020601" pitchFamily="82" charset="0"/>
                <a:sym typeface="Canela Text Regular"/>
              </a:rPr>
              <a:t>Understanding the True Vine</a:t>
            </a:r>
          </a:p>
          <a:p>
            <a:pPr marL="0" marR="0" indent="0" algn="l" defTabSz="2438338" rtl="0" fontAlgn="auto" latinLnBrk="0" hangingPunct="0">
              <a:lnSpc>
                <a:spcPct val="90000"/>
              </a:lnSpc>
              <a:spcBef>
                <a:spcPts val="2400"/>
              </a:spcBef>
              <a:spcAft>
                <a:spcPts val="0"/>
              </a:spcAft>
              <a:buClrTx/>
              <a:buSzTx/>
              <a:buFontTx/>
              <a:buNone/>
              <a:tabLst/>
            </a:pPr>
            <a:r>
              <a:rPr kumimoji="0" lang="en-GB" sz="720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Jesus as the "true vine" signifies the source of spiritual life and sustenance. Believers must remain connected to Him to bear fruit.</a:t>
            </a:r>
          </a:p>
          <a:p>
            <a:pPr marL="0" marR="0" indent="0" algn="l" defTabSz="2438338" rtl="0" fontAlgn="auto" latinLnBrk="0" hangingPunct="0">
              <a:lnSpc>
                <a:spcPct val="90000"/>
              </a:lnSpc>
              <a:spcBef>
                <a:spcPts val="2400"/>
              </a:spcBef>
              <a:spcAft>
                <a:spcPts val="0"/>
              </a:spcAft>
              <a:buClrTx/>
              <a:buSzTx/>
              <a:buFontTx/>
              <a:buNone/>
              <a:tabLst/>
            </a:pPr>
            <a:endParaRPr kumimoji="0" lang="en-GB" sz="4400" b="0" i="0" u="none" strike="noStrike" cap="none" spc="0" normalizeH="0" baseline="0" noProof="0" dirty="0">
              <a:ln>
                <a:noFill/>
              </a:ln>
              <a:solidFill>
                <a:srgbClr val="000000"/>
              </a:solidFill>
              <a:effectLst/>
              <a:uFillTx/>
              <a:latin typeface="Canela Text Regular"/>
              <a:ea typeface="Canela Text Regular"/>
              <a:cs typeface="Canela Text Regular"/>
              <a:sym typeface="Canela Text Regular"/>
            </a:endParaRPr>
          </a:p>
          <a:p>
            <a:pPr marL="0" marR="0" indent="0" algn="l" defTabSz="2438338" rtl="0" fontAlgn="auto" latinLnBrk="0" hangingPunct="0">
              <a:lnSpc>
                <a:spcPct val="90000"/>
              </a:lnSpc>
              <a:spcBef>
                <a:spcPts val="2400"/>
              </a:spcBef>
              <a:spcAft>
                <a:spcPts val="0"/>
              </a:spcAft>
              <a:buClrTx/>
              <a:buSzTx/>
              <a:buFontTx/>
              <a:buNone/>
              <a:tabLst/>
            </a:pPr>
            <a:r>
              <a:rPr kumimoji="0" lang="en-GB" sz="7200" b="0" i="0" u="none" strike="noStrike" cap="none" spc="0" normalizeH="0" baseline="0" noProof="0" dirty="0">
                <a:ln>
                  <a:noFill/>
                </a:ln>
                <a:solidFill>
                  <a:srgbClr val="000000"/>
                </a:solidFill>
                <a:effectLst/>
                <a:uFillTx/>
                <a:latin typeface="Modern Love" panose="04090805081005020601" pitchFamily="82" charset="0"/>
                <a:sym typeface="Canela Text Regular"/>
              </a:rPr>
              <a:t>Role of the Father</a:t>
            </a:r>
          </a:p>
          <a:p>
            <a:pPr marL="0" marR="0" indent="0" algn="l" defTabSz="2438338" rtl="0" fontAlgn="auto" latinLnBrk="0" hangingPunct="0">
              <a:lnSpc>
                <a:spcPct val="90000"/>
              </a:lnSpc>
              <a:spcBef>
                <a:spcPts val="2400"/>
              </a:spcBef>
              <a:spcAft>
                <a:spcPts val="0"/>
              </a:spcAft>
              <a:buClrTx/>
              <a:buSzTx/>
              <a:buFontTx/>
              <a:buNone/>
              <a:tabLst/>
            </a:pPr>
            <a:r>
              <a:rPr kumimoji="0" lang="en-GB" sz="720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God the Father, as the "keeper," actively prunes and cares for the branches. This involves discipline and guidance to promote growth and fruitfulness.</a:t>
            </a:r>
          </a:p>
          <a:p>
            <a:pPr marL="0" marR="0" indent="0" algn="l" defTabSz="2438338" rtl="0" fontAlgn="auto" latinLnBrk="0" hangingPunct="0">
              <a:lnSpc>
                <a:spcPct val="90000"/>
              </a:lnSpc>
              <a:spcBef>
                <a:spcPts val="2400"/>
              </a:spcBef>
              <a:spcAft>
                <a:spcPts val="0"/>
              </a:spcAft>
              <a:buClrTx/>
              <a:buSzTx/>
              <a:buFontTx/>
              <a:buNone/>
              <a:tabLst/>
            </a:pPr>
            <a:endParaRPr kumimoji="0" lang="en-GB" sz="4400" b="0" i="0" u="none" strike="noStrike" cap="none" spc="0" normalizeH="0" baseline="0" noProof="0" dirty="0">
              <a:ln>
                <a:noFill/>
              </a:ln>
              <a:solidFill>
                <a:srgbClr val="000000"/>
              </a:solidFill>
              <a:effectLst/>
              <a:uFillTx/>
              <a:latin typeface="Canela Text Regular"/>
              <a:ea typeface="Canela Text Regular"/>
              <a:cs typeface="Canela Text Regular"/>
              <a:sym typeface="Canela Text Regular"/>
            </a:endParaRPr>
          </a:p>
        </p:txBody>
      </p:sp>
    </p:spTree>
    <p:extLst>
      <p:ext uri="{BB962C8B-B14F-4D97-AF65-F5344CB8AC3E}">
        <p14:creationId xmlns:p14="http://schemas.microsoft.com/office/powerpoint/2010/main" val="14432014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D78AC-2CFA-BC4A-729E-1FF173C0D33A}"/>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EBF267E3-5E28-7AB1-3916-BC6399202BA9}"/>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2DA86A3F-2C9B-1952-7C76-EA7CEF8D5706}"/>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F11CFE5C-BF86-D7F5-A7FB-CAFD52300627}"/>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84A558C8-4CB5-AD4A-2AA7-C7768C9E14D3}"/>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EED017FB-51A8-F3D9-B17A-14799879FF66}"/>
              </a:ext>
            </a:extLst>
          </p:cNvPr>
          <p:cNvSpPr txBox="1"/>
          <p:nvPr/>
        </p:nvSpPr>
        <p:spPr>
          <a:xfrm>
            <a:off x="609600" y="-199604"/>
            <a:ext cx="23774400" cy="13915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7200" b="0" i="0" u="none" strike="noStrike" cap="none" spc="0" normalizeH="0" baseline="0" noProof="0" dirty="0">
                <a:ln>
                  <a:noFill/>
                </a:ln>
                <a:solidFill>
                  <a:srgbClr val="000000"/>
                </a:solidFill>
                <a:effectLst/>
                <a:uFillTx/>
                <a:latin typeface="Modern Love" panose="04090805081005020601" pitchFamily="82" charset="0"/>
                <a:sym typeface="Canela Text Regular"/>
              </a:rPr>
              <a:t>Abiding in Christ</a:t>
            </a:r>
          </a:p>
          <a:p>
            <a:pPr marL="0" marR="0" indent="0" algn="l" defTabSz="2438338" rtl="0" fontAlgn="auto" latinLnBrk="0" hangingPunct="0">
              <a:lnSpc>
                <a:spcPct val="90000"/>
              </a:lnSpc>
              <a:spcBef>
                <a:spcPts val="2400"/>
              </a:spcBef>
              <a:spcAft>
                <a:spcPts val="0"/>
              </a:spcAft>
              <a:buClrTx/>
              <a:buSzTx/>
              <a:buFontTx/>
              <a:buNone/>
              <a:tabLst/>
            </a:pPr>
            <a:r>
              <a:rPr kumimoji="0" lang="en-GB" sz="6300" b="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The necessity of remaining in Christ is emphasised. Just as branches cannot bear fruit apart from the vine, believers cannot produce spiritual fruit without a close relationship with Jesus.</a:t>
            </a:r>
            <a:endParaRPr kumimoji="0" lang="en-GB" sz="6300" b="0" i="0" u="none" strike="noStrike" cap="none" spc="0" normalizeH="0" baseline="0" noProof="0" dirty="0">
              <a:ln>
                <a:noFill/>
              </a:ln>
              <a:solidFill>
                <a:srgbClr val="000000"/>
              </a:solidFill>
              <a:effectLst/>
              <a:uFillTx/>
              <a:latin typeface="Canela Text Regular"/>
              <a:ea typeface="Canela Text Regular"/>
              <a:cs typeface="Canela Text Regular"/>
              <a:sym typeface="Canela Text Regular"/>
            </a:endParaRPr>
          </a:p>
          <a:p>
            <a:pPr marL="0" marR="0" indent="0" algn="l" defTabSz="2438338" rtl="0" fontAlgn="auto" latinLnBrk="0" hangingPunct="0">
              <a:lnSpc>
                <a:spcPct val="90000"/>
              </a:lnSpc>
              <a:spcBef>
                <a:spcPts val="2400"/>
              </a:spcBef>
              <a:spcAft>
                <a:spcPts val="0"/>
              </a:spcAft>
              <a:buClrTx/>
              <a:buSzTx/>
              <a:buFontTx/>
              <a:buNone/>
              <a:tabLst/>
            </a:pPr>
            <a:r>
              <a:rPr kumimoji="0" lang="en-GB" sz="7200" b="0" i="0" u="none" strike="noStrike" cap="none" spc="0" normalizeH="0" baseline="0" noProof="0" dirty="0">
                <a:ln>
                  <a:noFill/>
                </a:ln>
                <a:solidFill>
                  <a:srgbClr val="000000"/>
                </a:solidFill>
                <a:effectLst/>
                <a:uFillTx/>
                <a:latin typeface="Modern Love" panose="04090805081005020601" pitchFamily="82" charset="0"/>
                <a:sym typeface="Canela Text Regular"/>
              </a:rPr>
              <a:t>Fruitfulness as Evidence</a:t>
            </a:r>
          </a:p>
          <a:p>
            <a:pPr marL="0" marR="0" indent="0" algn="l" defTabSz="2438338" rtl="0" fontAlgn="auto" latinLnBrk="0" hangingPunct="0">
              <a:lnSpc>
                <a:spcPct val="90000"/>
              </a:lnSpc>
              <a:spcBef>
                <a:spcPts val="2400"/>
              </a:spcBef>
              <a:spcAft>
                <a:spcPts val="0"/>
              </a:spcAft>
              <a:buClrTx/>
              <a:buSzTx/>
              <a:buFontTx/>
              <a:buNone/>
              <a:tabLst/>
            </a:pPr>
            <a:r>
              <a:rPr kumimoji="0" lang="en-GB" sz="6300" b="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The fruit produced in a believer's life is evidence of their connection to Christ. This includes love, joy, peace, and other fruits of the Spirit.</a:t>
            </a:r>
            <a:endParaRPr kumimoji="0" lang="en-GB" sz="6300" b="0" i="0" u="none" strike="noStrike" cap="none" spc="0" normalizeH="0" baseline="0" noProof="0" dirty="0">
              <a:ln>
                <a:noFill/>
              </a:ln>
              <a:solidFill>
                <a:srgbClr val="000000"/>
              </a:solidFill>
              <a:effectLst/>
              <a:uFillTx/>
              <a:latin typeface="Canela Text Regular"/>
              <a:ea typeface="Canela Text Regular"/>
              <a:cs typeface="Canela Text Regular"/>
              <a:sym typeface="Canela Text Regular"/>
            </a:endParaRPr>
          </a:p>
          <a:p>
            <a:pPr marL="0" marR="0" indent="0" algn="l" defTabSz="2438338" rtl="0" fontAlgn="auto" latinLnBrk="0" hangingPunct="0">
              <a:lnSpc>
                <a:spcPct val="90000"/>
              </a:lnSpc>
              <a:spcBef>
                <a:spcPts val="2400"/>
              </a:spcBef>
              <a:spcAft>
                <a:spcPts val="0"/>
              </a:spcAft>
              <a:buClrTx/>
              <a:buSzTx/>
              <a:buFontTx/>
              <a:buNone/>
              <a:tabLst/>
            </a:pPr>
            <a:r>
              <a:rPr kumimoji="0" lang="en-GB" sz="7200" b="0" i="0" u="none" strike="noStrike" cap="none" spc="0" normalizeH="0" baseline="0" noProof="0" dirty="0">
                <a:ln>
                  <a:noFill/>
                </a:ln>
                <a:solidFill>
                  <a:srgbClr val="000000"/>
                </a:solidFill>
                <a:effectLst/>
                <a:uFillTx/>
                <a:latin typeface="Modern Love" panose="04090805081005020601" pitchFamily="82" charset="0"/>
                <a:sym typeface="Canela Text Regular"/>
              </a:rPr>
              <a:t>Community and Growth</a:t>
            </a:r>
          </a:p>
          <a:p>
            <a:pPr marL="0" marR="0" indent="0" algn="l" defTabSz="2438338" rtl="0" fontAlgn="auto" latinLnBrk="0" hangingPunct="0">
              <a:lnSpc>
                <a:spcPct val="90000"/>
              </a:lnSpc>
              <a:spcBef>
                <a:spcPts val="2400"/>
              </a:spcBef>
              <a:spcAft>
                <a:spcPts val="0"/>
              </a:spcAft>
              <a:buClrTx/>
              <a:buSzTx/>
              <a:buFontTx/>
              <a:buNone/>
              <a:tabLst/>
            </a:pPr>
            <a:r>
              <a:rPr kumimoji="0" lang="en-GB" sz="6300" b="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The vineyard imagery highlights the communal aspect of faith. Believers are interconnected and grow together under God's care.</a:t>
            </a:r>
          </a:p>
        </p:txBody>
      </p:sp>
    </p:spTree>
    <p:extLst>
      <p:ext uri="{BB962C8B-B14F-4D97-AF65-F5344CB8AC3E}">
        <p14:creationId xmlns:p14="http://schemas.microsoft.com/office/powerpoint/2010/main" val="6817764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5DB2-5FBE-9ACE-0784-158925B0615F}"/>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E317EE80-7152-B37D-31DB-33D6B843A2C2}"/>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4C4D8259-2BDC-4C4C-74C3-9202141ECB77}"/>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A39C7C38-F7EC-2303-F911-28C4751E992E}"/>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0E0EEEEF-4342-4BDC-850A-95A23771C488}"/>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2D491FAF-D66A-06EC-EE7D-29D8B0D63801}"/>
              </a:ext>
            </a:extLst>
          </p:cNvPr>
          <p:cNvSpPr txBox="1"/>
          <p:nvPr/>
        </p:nvSpPr>
        <p:spPr>
          <a:xfrm>
            <a:off x="1632857" y="2510143"/>
            <a:ext cx="21531943" cy="86957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9600" b="0" i="0" u="none" strike="noStrike" cap="none" spc="0" normalizeH="0" baseline="0" noProof="0" dirty="0">
                <a:ln>
                  <a:noFill/>
                </a:ln>
                <a:solidFill>
                  <a:srgbClr val="000000"/>
                </a:solidFill>
                <a:effectLst/>
                <a:uFillTx/>
                <a:latin typeface="Modern Love" panose="04090805081005020601" pitchFamily="82" charset="0"/>
                <a:sym typeface="Canela Text Regular"/>
              </a:rPr>
              <a:t>Abiding in Christ</a:t>
            </a:r>
          </a:p>
          <a:p>
            <a:pPr marL="0" marR="0" indent="0" algn="l" defTabSz="2438338" rtl="0" fontAlgn="auto" latinLnBrk="0" hangingPunct="0">
              <a:lnSpc>
                <a:spcPct val="90000"/>
              </a:lnSpc>
              <a:spcBef>
                <a:spcPts val="2400"/>
              </a:spcBef>
              <a:spcAft>
                <a:spcPts val="0"/>
              </a:spcAft>
              <a:buClrTx/>
              <a:buSzTx/>
              <a:buFontTx/>
              <a:buNone/>
              <a:tabLst/>
            </a:pPr>
            <a:r>
              <a:rPr kumimoji="0" lang="en-GB" sz="8000" b="0" i="0" u="none" strike="noStrike" cap="none" spc="0" normalizeH="0" baseline="0" noProof="0" dirty="0">
                <a:ln>
                  <a:noFill/>
                </a:ln>
                <a:solidFill>
                  <a:srgbClr val="000000"/>
                </a:solidFill>
                <a:effectLst/>
                <a:uFillTx/>
                <a:latin typeface="Cavolini" panose="03000502040302020204" pitchFamily="66" charset="0"/>
                <a:cs typeface="Cavolini" panose="03000502040302020204" pitchFamily="66" charset="0"/>
                <a:sym typeface="Canela Text Regular"/>
              </a:rPr>
              <a:t>The necessity of remaining in Christ is emphasised. Just as branches cannot bear fruit apart from the vine, believers cannot produce spiritual fruit without a close relationship with Jesus.</a:t>
            </a:r>
            <a:endParaRPr kumimoji="0" lang="en-GB" sz="8000" b="0" i="0" u="none" strike="noStrike" cap="none" spc="0" normalizeH="0" baseline="0" noProof="0" dirty="0">
              <a:ln>
                <a:noFill/>
              </a:ln>
              <a:solidFill>
                <a:srgbClr val="000000"/>
              </a:solidFill>
              <a:effectLst/>
              <a:uFillTx/>
              <a:latin typeface="Canela Text Regular"/>
              <a:ea typeface="Canela Text Regular"/>
              <a:cs typeface="Canela Text Regular"/>
              <a:sym typeface="Canela Text Regular"/>
            </a:endParaRPr>
          </a:p>
        </p:txBody>
      </p:sp>
    </p:spTree>
    <p:extLst>
      <p:ext uri="{BB962C8B-B14F-4D97-AF65-F5344CB8AC3E}">
        <p14:creationId xmlns:p14="http://schemas.microsoft.com/office/powerpoint/2010/main" val="5411558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59160-F5C4-4DEA-7C52-9DB306FFCD3C}"/>
              </a:ext>
            </a:extLst>
          </p:cNvPr>
          <p:cNvPicPr>
            <a:picLocks noChangeAspect="1"/>
          </p:cNvPicPr>
          <p:nvPr/>
        </p:nvPicPr>
        <p:blipFill>
          <a:blip r:embed="rId2"/>
          <a:stretch>
            <a:fillRect/>
          </a:stretch>
        </p:blipFill>
        <p:spPr>
          <a:xfrm>
            <a:off x="2443842" y="359228"/>
            <a:ext cx="19496315" cy="12997543"/>
          </a:xfrm>
          <a:prstGeom prst="rect">
            <a:avLst/>
          </a:prstGeom>
        </p:spPr>
      </p:pic>
    </p:spTree>
    <p:extLst>
      <p:ext uri="{BB962C8B-B14F-4D97-AF65-F5344CB8AC3E}">
        <p14:creationId xmlns:p14="http://schemas.microsoft.com/office/powerpoint/2010/main" val="39961689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64B41-CBF6-C449-2691-048304A4F493}"/>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DA106AD6-0D80-EF02-E21B-F3AB2C4AB849}"/>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176E87C2-0BB1-EE26-9609-346FD6032027}"/>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410E22E5-83EC-DE3A-5970-5B730EF7BDE7}"/>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ABE9EA31-00BF-9182-0B3C-35D2CF35953E}"/>
              </a:ext>
            </a:extLst>
          </p:cNvPr>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9ACB2780-200D-47EB-58B4-4FF072286547}"/>
              </a:ext>
            </a:extLst>
          </p:cNvPr>
          <p:cNvSpPr txBox="1"/>
          <p:nvPr/>
        </p:nvSpPr>
        <p:spPr>
          <a:xfrm>
            <a:off x="337457" y="-365804"/>
            <a:ext cx="23709086" cy="140818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odern Love" panose="04090805081005020601" pitchFamily="82" charset="0"/>
                <a:sym typeface="Canela Text Regular"/>
              </a:rPr>
              <a:t>Questions</a:t>
            </a:r>
          </a:p>
          <a:p>
            <a:pPr marL="0" marR="0" indent="0" algn="l" defTabSz="2438338" rtl="0" fontAlgn="auto" latinLnBrk="0" hangingPunct="0">
              <a:lnSpc>
                <a:spcPct val="90000"/>
              </a:lnSpc>
              <a:spcBef>
                <a:spcPts val="2400"/>
              </a:spcBef>
              <a:spcAft>
                <a:spcPts val="0"/>
              </a:spcAft>
              <a:buClrTx/>
              <a:buSzTx/>
              <a:buFontTx/>
              <a:buNone/>
              <a:tabLst/>
            </a:pPr>
            <a:r>
              <a:rPr kumimoji="0" lang="en-US" sz="5400" b="0" i="0" u="none" strike="noStrike" cap="none" spc="0" normalizeH="0" baseline="0" dirty="0">
                <a:ln>
                  <a:noFill/>
                </a:ln>
                <a:solidFill>
                  <a:srgbClr val="000000"/>
                </a:solidFill>
                <a:effectLst/>
                <a:uFillTx/>
                <a:latin typeface="Cavolini" panose="03000502040302020204" pitchFamily="66" charset="0"/>
                <a:cs typeface="Cavolini" panose="03000502040302020204" pitchFamily="66" charset="0"/>
                <a:sym typeface="Canela Text Regular"/>
              </a:rPr>
              <a:t>1. What does it mean for Jesus to be the "true vine," and how does this shape our understanding of our relationship with Him?</a:t>
            </a:r>
          </a:p>
          <a:p>
            <a:pPr marL="0" marR="0" indent="0" algn="l" defTabSz="2438338" rtl="0" fontAlgn="auto" latinLnBrk="0" hangingPunct="0">
              <a:lnSpc>
                <a:spcPct val="90000"/>
              </a:lnSpc>
              <a:spcBef>
                <a:spcPts val="2400"/>
              </a:spcBef>
              <a:spcAft>
                <a:spcPts val="0"/>
              </a:spcAft>
              <a:buClrTx/>
              <a:buSzTx/>
              <a:buFontTx/>
              <a:buNone/>
              <a:tabLst/>
            </a:pPr>
            <a:r>
              <a:rPr kumimoji="0" lang="en-US" sz="5400" b="0" i="0" u="none" strike="noStrike" cap="none" spc="0" normalizeH="0" baseline="0" dirty="0">
                <a:ln>
                  <a:noFill/>
                </a:ln>
                <a:solidFill>
                  <a:srgbClr val="000000"/>
                </a:solidFill>
                <a:effectLst/>
                <a:uFillTx/>
                <a:latin typeface="Cavolini" panose="03000502040302020204" pitchFamily="66" charset="0"/>
                <a:cs typeface="Cavolini" panose="03000502040302020204" pitchFamily="66" charset="0"/>
                <a:sym typeface="Canela Text Regular"/>
              </a:rPr>
              <a:t>2. How does the role of God as the "keeper of the vineyard" influence our perspective on divine discipline and growth in our spiritual lives?</a:t>
            </a:r>
          </a:p>
          <a:p>
            <a:pPr marL="0" marR="0" indent="0" algn="l" defTabSz="2438338" rtl="0" fontAlgn="auto" latinLnBrk="0" hangingPunct="0">
              <a:lnSpc>
                <a:spcPct val="90000"/>
              </a:lnSpc>
              <a:spcBef>
                <a:spcPts val="2400"/>
              </a:spcBef>
              <a:spcAft>
                <a:spcPts val="0"/>
              </a:spcAft>
              <a:buClrTx/>
              <a:buSzTx/>
              <a:buFontTx/>
              <a:buNone/>
              <a:tabLst/>
            </a:pPr>
            <a:r>
              <a:rPr kumimoji="0" lang="en-US" sz="5400" b="0" i="0" u="none" strike="noStrike" cap="none" spc="0" normalizeH="0" baseline="0" dirty="0">
                <a:ln>
                  <a:noFill/>
                </a:ln>
                <a:solidFill>
                  <a:srgbClr val="000000"/>
                </a:solidFill>
                <a:effectLst/>
                <a:uFillTx/>
                <a:latin typeface="Cavolini" panose="03000502040302020204" pitchFamily="66" charset="0"/>
                <a:cs typeface="Cavolini" panose="03000502040302020204" pitchFamily="66" charset="0"/>
                <a:sym typeface="Canela Text Regular"/>
              </a:rPr>
              <a:t>3. In what ways can we ensure that we are abiding in Christ daily, and what practical steps can we take to strengthen this connection?</a:t>
            </a:r>
          </a:p>
          <a:p>
            <a:pPr marL="0" marR="0" indent="0" algn="l" defTabSz="2438338" rtl="0" fontAlgn="auto" latinLnBrk="0" hangingPunct="0">
              <a:lnSpc>
                <a:spcPct val="90000"/>
              </a:lnSpc>
              <a:spcBef>
                <a:spcPts val="2400"/>
              </a:spcBef>
              <a:spcAft>
                <a:spcPts val="0"/>
              </a:spcAft>
              <a:buClrTx/>
              <a:buSzTx/>
              <a:buFontTx/>
              <a:buNone/>
              <a:tabLst/>
            </a:pPr>
            <a:r>
              <a:rPr kumimoji="0" lang="en-US" sz="5400" b="0" i="0" u="none" strike="noStrike" cap="none" spc="0" normalizeH="0" baseline="0" dirty="0">
                <a:ln>
                  <a:noFill/>
                </a:ln>
                <a:solidFill>
                  <a:srgbClr val="000000"/>
                </a:solidFill>
                <a:effectLst/>
                <a:uFillTx/>
                <a:latin typeface="Cavolini" panose="03000502040302020204" pitchFamily="66" charset="0"/>
                <a:cs typeface="Cavolini" panose="03000502040302020204" pitchFamily="66" charset="0"/>
                <a:sym typeface="Canela Text Regular"/>
              </a:rPr>
              <a:t>4. How does the concept of fruitfulness manifest in our lives, and what are some specific examples of spiritual fruit that we can cultivate?</a:t>
            </a:r>
          </a:p>
          <a:p>
            <a:pPr marL="0" marR="0" indent="0" algn="l" defTabSz="2438338" rtl="0" fontAlgn="auto" latinLnBrk="0" hangingPunct="0">
              <a:lnSpc>
                <a:spcPct val="90000"/>
              </a:lnSpc>
              <a:spcBef>
                <a:spcPts val="2400"/>
              </a:spcBef>
              <a:spcAft>
                <a:spcPts val="0"/>
              </a:spcAft>
              <a:buClrTx/>
              <a:buSzTx/>
              <a:buFontTx/>
              <a:buNone/>
              <a:tabLst/>
            </a:pPr>
            <a:r>
              <a:rPr kumimoji="0" lang="en-US" sz="5400" b="0" i="0" u="none" strike="noStrike" cap="none" spc="0" normalizeH="0" baseline="0" dirty="0">
                <a:ln>
                  <a:noFill/>
                </a:ln>
                <a:solidFill>
                  <a:srgbClr val="000000"/>
                </a:solidFill>
                <a:effectLst/>
                <a:uFillTx/>
                <a:latin typeface="Cavolini" panose="03000502040302020204" pitchFamily="66" charset="0"/>
                <a:cs typeface="Cavolini" panose="03000502040302020204" pitchFamily="66" charset="0"/>
                <a:sym typeface="Canela Text Regular"/>
              </a:rPr>
              <a:t>5. How can we, as a community of believers, support one another in remaining connected to the true vine and growing together in faith?</a:t>
            </a:r>
          </a:p>
        </p:txBody>
      </p:sp>
      <p:pic>
        <p:nvPicPr>
          <p:cNvPr id="3" name="Picture 2">
            <a:extLst>
              <a:ext uri="{FF2B5EF4-FFF2-40B4-BE49-F238E27FC236}">
                <a16:creationId xmlns:a16="http://schemas.microsoft.com/office/drawing/2014/main" id="{48996FF1-9400-B7C7-E1D5-8DAFCA46FDAB}"/>
              </a:ext>
            </a:extLst>
          </p:cNvPr>
          <p:cNvPicPr>
            <a:picLocks noChangeAspect="1"/>
          </p:cNvPicPr>
          <p:nvPr/>
        </p:nvPicPr>
        <p:blipFill>
          <a:blip r:embed="rId4">
            <a:alphaModFix amt="16000"/>
          </a:blip>
          <a:stretch>
            <a:fillRect/>
          </a:stretch>
        </p:blipFill>
        <p:spPr>
          <a:xfrm>
            <a:off x="0" y="39721"/>
            <a:ext cx="24383999" cy="13716000"/>
          </a:xfrm>
          <a:prstGeom prst="rect">
            <a:avLst/>
          </a:prstGeom>
          <a:effectLst>
            <a:glow rad="127000">
              <a:schemeClr val="accent1">
                <a:alpha val="21000"/>
              </a:schemeClr>
            </a:glow>
          </a:effectLst>
        </p:spPr>
      </p:pic>
    </p:spTree>
    <p:extLst>
      <p:ext uri="{BB962C8B-B14F-4D97-AF65-F5344CB8AC3E}">
        <p14:creationId xmlns:p14="http://schemas.microsoft.com/office/powerpoint/2010/main" val="29499486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lide Title"/>
          <p:cNvSpPr txBox="1">
            <a:spLocks noGrp="1"/>
          </p:cNvSpPr>
          <p:nvPr>
            <p:ph type="title"/>
          </p:nvPr>
        </p:nvSpPr>
        <p:spPr>
          <a:prstGeom prst="rect">
            <a:avLst/>
          </a:prstGeom>
        </p:spPr>
        <p:txBody>
          <a:bodyPr/>
          <a:lstStyle/>
          <a:p>
            <a:endParaRPr lang="en-GB" noProof="0" dirty="0"/>
          </a:p>
        </p:txBody>
      </p:sp>
      <p:sp>
        <p:nvSpPr>
          <p:cNvPr id="202" name="Slide bullet text"/>
          <p:cNvSpPr txBox="1">
            <a:spLocks noGrp="1"/>
          </p:cNvSpPr>
          <p:nvPr>
            <p:ph type="body" idx="1"/>
          </p:nvPr>
        </p:nvSpPr>
        <p:spPr>
          <a:prstGeom prst="rect">
            <a:avLst/>
          </a:prstGeom>
        </p:spPr>
        <p:txBody>
          <a:bodyPr/>
          <a:lstStyle/>
          <a:p>
            <a:endParaRPr lang="en-GB" noProof="0" dirty="0"/>
          </a:p>
        </p:txBody>
      </p:sp>
      <p:sp>
        <p:nvSpPr>
          <p:cNvPr id="203" name="Slide Subtitle"/>
          <p:cNvSpPr txBox="1">
            <a:spLocks noGrp="1"/>
          </p:cNvSpPr>
          <p:nvPr>
            <p:ph type="body" idx="21"/>
          </p:nvPr>
        </p:nvSpPr>
        <p:spPr>
          <a:prstGeom prst="rect">
            <a:avLst/>
          </a:prstGeom>
        </p:spPr>
        <p:txBody>
          <a:bodyPr/>
          <a:lstStyle/>
          <a:p>
            <a:endParaRPr lang="en-GB" noProof="0" dirty="0"/>
          </a:p>
        </p:txBody>
      </p:sp>
      <p:pic>
        <p:nvPicPr>
          <p:cNvPr id="204" name="Way, Truith Life.007.jpeg" descr="Way, Truith Life.007.jpe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lide Title"/>
          <p:cNvSpPr txBox="1">
            <a:spLocks noGrp="1"/>
          </p:cNvSpPr>
          <p:nvPr>
            <p:ph type="title"/>
          </p:nvPr>
        </p:nvSpPr>
        <p:spPr>
          <a:prstGeom prst="rect">
            <a:avLst/>
          </a:prstGeom>
        </p:spPr>
        <p:txBody>
          <a:bodyPr/>
          <a:lstStyle/>
          <a:p>
            <a:endParaRPr lang="en-GB" noProof="0" dirty="0"/>
          </a:p>
        </p:txBody>
      </p:sp>
      <p:sp>
        <p:nvSpPr>
          <p:cNvPr id="187" name="Slide bullet text"/>
          <p:cNvSpPr txBox="1">
            <a:spLocks noGrp="1"/>
          </p:cNvSpPr>
          <p:nvPr>
            <p:ph type="body" idx="1"/>
          </p:nvPr>
        </p:nvSpPr>
        <p:spPr>
          <a:prstGeom prst="rect">
            <a:avLst/>
          </a:prstGeom>
        </p:spPr>
        <p:txBody>
          <a:bodyPr/>
          <a:lstStyle/>
          <a:p>
            <a:endParaRPr lang="en-GB" noProof="0" dirty="0"/>
          </a:p>
        </p:txBody>
      </p:sp>
      <p:sp>
        <p:nvSpPr>
          <p:cNvPr id="188" name="Slide Subtitle"/>
          <p:cNvSpPr txBox="1">
            <a:spLocks noGrp="1"/>
          </p:cNvSpPr>
          <p:nvPr>
            <p:ph type="body" idx="21"/>
          </p:nvPr>
        </p:nvSpPr>
        <p:spPr>
          <a:prstGeom prst="rect">
            <a:avLst/>
          </a:prstGeom>
        </p:spPr>
        <p:txBody>
          <a:bodyPr/>
          <a:lstStyle/>
          <a:p>
            <a:endParaRPr lang="en-GB" noProof="0" dirty="0"/>
          </a:p>
        </p:txBody>
      </p:sp>
      <p:pic>
        <p:nvPicPr>
          <p:cNvPr id="189" name="Way, Truith Life.004.jpeg" descr="Way, Truith Life.004.jpe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EDB7418F-BBCB-8D7A-48D6-4CA9DB57F91A}"/>
              </a:ext>
            </a:extLst>
          </p:cNvPr>
          <p:cNvSpPr txBox="1"/>
          <p:nvPr/>
        </p:nvSpPr>
        <p:spPr>
          <a:xfrm>
            <a:off x="5965371" y="5821819"/>
            <a:ext cx="13106400"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12000" b="0" i="0" u="none" strike="noStrike" cap="none" spc="0" normalizeH="0" baseline="0" noProof="0" dirty="0">
                <a:ln>
                  <a:noFill/>
                </a:ln>
                <a:solidFill>
                  <a:srgbClr val="000000"/>
                </a:solidFill>
                <a:effectLst/>
                <a:uFillTx/>
                <a:latin typeface="Modern Love" panose="04090805081005020601" pitchFamily="82" charset="0"/>
                <a:sym typeface="Canela Text Regular"/>
              </a:rPr>
              <a:t>John 15:1-11</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Title"/>
          <p:cNvSpPr txBox="1">
            <a:spLocks noGrp="1"/>
          </p:cNvSpPr>
          <p:nvPr>
            <p:ph type="title"/>
          </p:nvPr>
        </p:nvSpPr>
        <p:spPr>
          <a:prstGeom prst="rect">
            <a:avLst/>
          </a:prstGeom>
        </p:spPr>
        <p:txBody>
          <a:bodyPr/>
          <a:lstStyle/>
          <a:p>
            <a:endParaRPr lang="en-GB" noProof="0" dirty="0"/>
          </a:p>
        </p:txBody>
      </p:sp>
      <p:sp>
        <p:nvSpPr>
          <p:cNvPr id="182" name="Slide bullet text"/>
          <p:cNvSpPr txBox="1">
            <a:spLocks noGrp="1"/>
          </p:cNvSpPr>
          <p:nvPr>
            <p:ph type="body" idx="1"/>
          </p:nvPr>
        </p:nvSpPr>
        <p:spPr>
          <a:prstGeom prst="rect">
            <a:avLst/>
          </a:prstGeom>
        </p:spPr>
        <p:txBody>
          <a:bodyPr/>
          <a:lstStyle/>
          <a:p>
            <a:endParaRPr lang="en-GB" noProof="0" dirty="0"/>
          </a:p>
        </p:txBody>
      </p:sp>
      <p:sp>
        <p:nvSpPr>
          <p:cNvPr id="183" name="Slide Subtitle"/>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A4A2D4FA-9FFE-FD58-C81F-3DA6283AE4E2}"/>
              </a:ext>
            </a:extLst>
          </p:cNvPr>
          <p:cNvSpPr txBox="1"/>
          <p:nvPr/>
        </p:nvSpPr>
        <p:spPr>
          <a:xfrm>
            <a:off x="2481943" y="4698338"/>
            <a:ext cx="19071771" cy="43991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9600" b="1" i="0" u="none" strike="noStrike" cap="none" spc="0" normalizeH="0" baseline="0" noProof="0" dirty="0">
                <a:ln>
                  <a:noFill/>
                </a:ln>
                <a:solidFill>
                  <a:srgbClr val="000000"/>
                </a:solidFill>
                <a:effectLst/>
                <a:uFillTx/>
                <a:latin typeface="Bradley Hand ITC" panose="03070402050302030203" pitchFamily="66" charset="0"/>
                <a:sym typeface="Canela Text Regular"/>
              </a:rPr>
              <a:t>John takes us up the mountain, and says quietly: ‘Look - from here, on a clear day, you can see for ever.’</a:t>
            </a:r>
          </a:p>
        </p:txBody>
      </p:sp>
      <p:sp>
        <p:nvSpPr>
          <p:cNvPr id="3" name="TextBox 2">
            <a:extLst>
              <a:ext uri="{FF2B5EF4-FFF2-40B4-BE49-F238E27FC236}">
                <a16:creationId xmlns:a16="http://schemas.microsoft.com/office/drawing/2014/main" id="{734B11E3-1A8F-14CB-F298-B301BD971049}"/>
              </a:ext>
            </a:extLst>
          </p:cNvPr>
          <p:cNvSpPr txBox="1"/>
          <p:nvPr/>
        </p:nvSpPr>
        <p:spPr>
          <a:xfrm>
            <a:off x="1695195" y="11921534"/>
            <a:ext cx="12456234" cy="1019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4400" b="0" i="0" u="none" strike="noStrike" cap="none" spc="0" normalizeH="0" baseline="0" noProof="0" dirty="0">
                <a:ln>
                  <a:noFill/>
                </a:ln>
                <a:solidFill>
                  <a:srgbClr val="000000"/>
                </a:solidFill>
                <a:effectLst/>
                <a:uFillTx/>
                <a:latin typeface="Modern Love" panose="04090805081005020601" pitchFamily="82" charset="0"/>
                <a:sym typeface="Canela Text Regular"/>
              </a:rPr>
              <a:t>The New Testament in its world, N.T. Wright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FD3FD-0DA2-9AF7-9830-79F3DDDD6CB4}"/>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263B4CF6-C6C4-8EF7-15C6-A756C5617089}"/>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284CB9AC-0994-4217-FBCA-855ADFB28BB3}"/>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ACB5E714-14F1-666C-8759-BDD37FF0C129}"/>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E1E330AB-B617-EE18-B5C7-85679BDF9114}"/>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903D819F-8C68-CF2B-24F4-7CBB80B43D2F}"/>
              </a:ext>
            </a:extLst>
          </p:cNvPr>
          <p:cNvSpPr txBox="1"/>
          <p:nvPr/>
        </p:nvSpPr>
        <p:spPr>
          <a:xfrm>
            <a:off x="3810000" y="5821819"/>
            <a:ext cx="19071771"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12000" i="0" u="none" strike="noStrike" cap="none" spc="0" normalizeH="0" baseline="0" noProof="0" dirty="0">
                <a:ln>
                  <a:noFill/>
                </a:ln>
                <a:solidFill>
                  <a:srgbClr val="000000"/>
                </a:solidFill>
                <a:effectLst/>
                <a:uFillTx/>
                <a:latin typeface="Modern Love" panose="04090805081005020601" pitchFamily="82" charset="0"/>
                <a:sym typeface="Canela Text Regular"/>
              </a:rPr>
              <a:t>‘I am the true vine’</a:t>
            </a:r>
          </a:p>
        </p:txBody>
      </p:sp>
      <p:sp>
        <p:nvSpPr>
          <p:cNvPr id="3" name="TextBox 2">
            <a:extLst>
              <a:ext uri="{FF2B5EF4-FFF2-40B4-BE49-F238E27FC236}">
                <a16:creationId xmlns:a16="http://schemas.microsoft.com/office/drawing/2014/main" id="{162B311E-B422-606C-24E4-701C78CE9A1F}"/>
              </a:ext>
            </a:extLst>
          </p:cNvPr>
          <p:cNvSpPr txBox="1"/>
          <p:nvPr/>
        </p:nvSpPr>
        <p:spPr>
          <a:xfrm>
            <a:off x="1695195" y="11921534"/>
            <a:ext cx="12456234" cy="1019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4400" b="0" i="0" u="none" strike="noStrike" cap="none" spc="0" normalizeH="0" baseline="0" noProof="0" dirty="0">
                <a:ln>
                  <a:noFill/>
                </a:ln>
                <a:solidFill>
                  <a:srgbClr val="000000"/>
                </a:solidFill>
                <a:effectLst/>
                <a:uFillTx/>
                <a:latin typeface="Modern Love" panose="04090805081005020601" pitchFamily="82" charset="0"/>
                <a:sym typeface="Canela Text Regular"/>
              </a:rPr>
              <a:t>John 15:1</a:t>
            </a:r>
          </a:p>
        </p:txBody>
      </p:sp>
    </p:spTree>
    <p:extLst>
      <p:ext uri="{BB962C8B-B14F-4D97-AF65-F5344CB8AC3E}">
        <p14:creationId xmlns:p14="http://schemas.microsoft.com/office/powerpoint/2010/main" val="22326793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5FE5D-4F61-DA39-7456-4682309D46CB}"/>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579F9C6C-1449-10AE-AD6E-C8679EE3FDB9}"/>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F3CC148A-9224-F673-2E34-6C4BBDA17EDC}"/>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ED894406-2C33-5471-BD88-5FF402FDE24F}"/>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AF10405A-B92F-1A1C-D830-CD7AAEF49DF8}"/>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16BE7C72-C2DD-E12A-4B61-45D554D9E407}"/>
              </a:ext>
            </a:extLst>
          </p:cNvPr>
          <p:cNvSpPr txBox="1"/>
          <p:nvPr/>
        </p:nvSpPr>
        <p:spPr>
          <a:xfrm>
            <a:off x="15432966" y="5169330"/>
            <a:ext cx="3268691" cy="33773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lang="en-GB" sz="9600" b="0" i="0" u="none" strike="noStrike" noProof="0" dirty="0">
                <a:solidFill>
                  <a:srgbClr val="001320"/>
                </a:solidFill>
                <a:effectLst/>
                <a:latin typeface="Times New Roman" panose="02020603050405020304" pitchFamily="18" charset="0"/>
                <a:cs typeface="Times New Roman" panose="02020603050405020304" pitchFamily="18" charset="0"/>
              </a:rPr>
              <a:t>אֶֽ</a:t>
            </a:r>
            <a:r>
              <a:rPr lang="en-GB" sz="9600" b="0" i="0" u="none" strike="noStrike" noProof="0" dirty="0" err="1">
                <a:solidFill>
                  <a:srgbClr val="001320"/>
                </a:solidFill>
                <a:effectLst/>
                <a:latin typeface="Times New Roman" panose="02020603050405020304" pitchFamily="18" charset="0"/>
                <a:cs typeface="Times New Roman" panose="02020603050405020304" pitchFamily="18" charset="0"/>
              </a:rPr>
              <a:t>הְי</a:t>
            </a:r>
            <a:r>
              <a:rPr lang="en-GB" sz="9600" b="0" i="0" u="none" strike="noStrike" noProof="0" dirty="0">
                <a:solidFill>
                  <a:srgbClr val="001320"/>
                </a:solidFill>
                <a:effectLst/>
                <a:latin typeface="Times New Roman" panose="02020603050405020304" pitchFamily="18" charset="0"/>
                <a:cs typeface="Times New Roman" panose="02020603050405020304" pitchFamily="18" charset="0"/>
              </a:rPr>
              <a:t>ֶ֖ה</a:t>
            </a:r>
          </a:p>
          <a:p>
            <a:pPr marL="0" marR="0" indent="0" algn="l" defTabSz="2438338" rtl="0" fontAlgn="auto" latinLnBrk="0" hangingPunct="0">
              <a:lnSpc>
                <a:spcPct val="90000"/>
              </a:lnSpc>
              <a:spcBef>
                <a:spcPts val="2400"/>
              </a:spcBef>
              <a:spcAft>
                <a:spcPts val="0"/>
              </a:spcAft>
              <a:buClrTx/>
              <a:buSzTx/>
              <a:buFontTx/>
              <a:buNone/>
              <a:tabLst/>
            </a:pPr>
            <a:r>
              <a:rPr lang="en-GB" sz="9600" b="0" i="0" u="none" strike="noStrike" noProof="0" dirty="0">
                <a:solidFill>
                  <a:srgbClr val="001320"/>
                </a:solidFill>
                <a:effectLst/>
                <a:latin typeface="Ezra SIL"/>
              </a:rPr>
              <a:t>I AM</a:t>
            </a:r>
          </a:p>
        </p:txBody>
      </p:sp>
      <p:sp>
        <p:nvSpPr>
          <p:cNvPr id="3" name="TextBox 2">
            <a:extLst>
              <a:ext uri="{FF2B5EF4-FFF2-40B4-BE49-F238E27FC236}">
                <a16:creationId xmlns:a16="http://schemas.microsoft.com/office/drawing/2014/main" id="{B718EE69-74CB-FA9C-8831-CE3A62D7474D}"/>
              </a:ext>
            </a:extLst>
          </p:cNvPr>
          <p:cNvSpPr txBox="1"/>
          <p:nvPr/>
        </p:nvSpPr>
        <p:spPr>
          <a:xfrm>
            <a:off x="9795653" y="5169331"/>
            <a:ext cx="3853543" cy="33773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lang="en-GB" sz="9600" b="0" i="0" u="none" strike="noStrike" noProof="0" dirty="0" err="1">
                <a:solidFill>
                  <a:srgbClr val="001320"/>
                </a:solidFill>
                <a:effectLst/>
                <a:latin typeface="Times New Roman" panose="02020603050405020304" pitchFamily="18" charset="0"/>
                <a:cs typeface="Times New Roman" panose="02020603050405020304" pitchFamily="18" charset="0"/>
              </a:rPr>
              <a:t>אֲש</a:t>
            </a:r>
            <a:r>
              <a:rPr lang="en-GB" sz="9600" b="0" i="0" u="none" strike="noStrike" noProof="0" dirty="0">
                <a:solidFill>
                  <a:srgbClr val="001320"/>
                </a:solidFill>
                <a:effectLst/>
                <a:latin typeface="Times New Roman" panose="02020603050405020304" pitchFamily="18" charset="0"/>
                <a:cs typeface="Times New Roman" panose="02020603050405020304" pitchFamily="18" charset="0"/>
              </a:rPr>
              <a:t>ֶׁ֣ר</a:t>
            </a:r>
          </a:p>
          <a:p>
            <a:pPr marL="0" marR="0" indent="0" algn="l" defTabSz="2438338" rtl="0" fontAlgn="auto" latinLnBrk="0" hangingPunct="0">
              <a:lnSpc>
                <a:spcPct val="90000"/>
              </a:lnSpc>
              <a:spcBef>
                <a:spcPts val="2400"/>
              </a:spcBef>
              <a:spcAft>
                <a:spcPts val="0"/>
              </a:spcAft>
              <a:buClrTx/>
              <a:buSzTx/>
              <a:buFontTx/>
              <a:buNone/>
              <a:tabLst/>
            </a:pPr>
            <a:r>
              <a:rPr lang="en-GB" sz="9600" b="0" i="0" u="none" strike="noStrike" noProof="0" dirty="0">
                <a:solidFill>
                  <a:srgbClr val="001320"/>
                </a:solidFill>
                <a:effectLst/>
                <a:latin typeface="Ezra SIL"/>
              </a:rPr>
              <a:t>who</a:t>
            </a:r>
          </a:p>
        </p:txBody>
      </p:sp>
      <p:sp>
        <p:nvSpPr>
          <p:cNvPr id="4" name="TextBox 3">
            <a:extLst>
              <a:ext uri="{FF2B5EF4-FFF2-40B4-BE49-F238E27FC236}">
                <a16:creationId xmlns:a16="http://schemas.microsoft.com/office/drawing/2014/main" id="{71FF8779-9240-5BDB-8D11-159C03AEC7BB}"/>
              </a:ext>
            </a:extLst>
          </p:cNvPr>
          <p:cNvSpPr txBox="1"/>
          <p:nvPr/>
        </p:nvSpPr>
        <p:spPr>
          <a:xfrm>
            <a:off x="4223655" y="5169332"/>
            <a:ext cx="3526972" cy="33773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lang="en-GB" sz="9600" b="0" i="0" u="none" strike="noStrike" noProof="0" dirty="0">
                <a:solidFill>
                  <a:srgbClr val="001320"/>
                </a:solidFill>
                <a:effectLst/>
                <a:latin typeface="Times New Roman" panose="02020603050405020304" pitchFamily="18" charset="0"/>
                <a:cs typeface="Times New Roman" panose="02020603050405020304" pitchFamily="18" charset="0"/>
              </a:rPr>
              <a:t>אֶֽ</a:t>
            </a:r>
            <a:r>
              <a:rPr lang="en-GB" sz="9600" b="0" i="0" u="none" strike="noStrike" noProof="0" dirty="0" err="1">
                <a:solidFill>
                  <a:srgbClr val="001320"/>
                </a:solidFill>
                <a:effectLst/>
                <a:latin typeface="Times New Roman" panose="02020603050405020304" pitchFamily="18" charset="0"/>
                <a:cs typeface="Times New Roman" panose="02020603050405020304" pitchFamily="18" charset="0"/>
              </a:rPr>
              <a:t>הְי</a:t>
            </a:r>
            <a:r>
              <a:rPr lang="en-GB" sz="9600" b="0" i="0" u="none" strike="noStrike" noProof="0" dirty="0">
                <a:solidFill>
                  <a:srgbClr val="001320"/>
                </a:solidFill>
                <a:effectLst/>
                <a:latin typeface="Times New Roman" panose="02020603050405020304" pitchFamily="18" charset="0"/>
                <a:cs typeface="Times New Roman" panose="02020603050405020304" pitchFamily="18" charset="0"/>
              </a:rPr>
              <a:t>ֶ֑ה</a:t>
            </a:r>
          </a:p>
          <a:p>
            <a:pPr marL="0" marR="0" indent="0" algn="l" defTabSz="2438338" rtl="0" fontAlgn="auto" latinLnBrk="0" hangingPunct="0">
              <a:lnSpc>
                <a:spcPct val="90000"/>
              </a:lnSpc>
              <a:spcBef>
                <a:spcPts val="2400"/>
              </a:spcBef>
              <a:spcAft>
                <a:spcPts val="0"/>
              </a:spcAft>
              <a:buClrTx/>
              <a:buSzTx/>
              <a:buFontTx/>
              <a:buNone/>
              <a:tabLst/>
            </a:pPr>
            <a:r>
              <a:rPr lang="en-GB" sz="9600" b="0" i="0" u="none" strike="noStrike" noProof="0" dirty="0">
                <a:solidFill>
                  <a:srgbClr val="001320"/>
                </a:solidFill>
                <a:effectLst/>
                <a:latin typeface="Ezra SIL"/>
              </a:rPr>
              <a:t>I AM</a:t>
            </a:r>
            <a:endParaRPr kumimoji="0" lang="en-GB" sz="9600" b="0" i="0" u="none" strike="noStrike" cap="none" spc="0" normalizeH="0" baseline="0" noProof="0" dirty="0">
              <a:ln>
                <a:noFill/>
              </a:ln>
              <a:solidFill>
                <a:srgbClr val="000000"/>
              </a:solidFill>
              <a:effectLst/>
              <a:uFillTx/>
              <a:latin typeface="Canela Text Regular"/>
              <a:ea typeface="Canela Text Regular"/>
              <a:cs typeface="Canela Text Regular"/>
              <a:sym typeface="Canela Text Regular"/>
            </a:endParaRPr>
          </a:p>
        </p:txBody>
      </p:sp>
      <p:sp>
        <p:nvSpPr>
          <p:cNvPr id="5" name="TextBox 4">
            <a:extLst>
              <a:ext uri="{FF2B5EF4-FFF2-40B4-BE49-F238E27FC236}">
                <a16:creationId xmlns:a16="http://schemas.microsoft.com/office/drawing/2014/main" id="{5D7F6087-66BD-2830-84EF-440D20EEF76B}"/>
              </a:ext>
            </a:extLst>
          </p:cNvPr>
          <p:cNvSpPr txBox="1"/>
          <p:nvPr/>
        </p:nvSpPr>
        <p:spPr>
          <a:xfrm>
            <a:off x="1695195" y="11921534"/>
            <a:ext cx="12456234" cy="1019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lang="en-GB" noProof="0" dirty="0">
                <a:latin typeface="Modern Love" panose="04090805081005020601" pitchFamily="82" charset="0"/>
              </a:rPr>
              <a:t>Exodus</a:t>
            </a:r>
            <a:r>
              <a:rPr kumimoji="0" lang="en-GB" sz="4400" b="0" i="0" u="none" strike="noStrike" cap="none" spc="0" normalizeH="0" baseline="0" noProof="0" dirty="0">
                <a:ln>
                  <a:noFill/>
                </a:ln>
                <a:solidFill>
                  <a:srgbClr val="000000"/>
                </a:solidFill>
                <a:effectLst/>
                <a:uFillTx/>
                <a:latin typeface="Modern Love" panose="04090805081005020601" pitchFamily="82" charset="0"/>
                <a:sym typeface="Canela Text Regular"/>
              </a:rPr>
              <a:t> 3:14</a:t>
            </a:r>
          </a:p>
        </p:txBody>
      </p:sp>
    </p:spTree>
    <p:extLst>
      <p:ext uri="{BB962C8B-B14F-4D97-AF65-F5344CB8AC3E}">
        <p14:creationId xmlns:p14="http://schemas.microsoft.com/office/powerpoint/2010/main" val="5734988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53B28A8-ECB7-1DC3-E27B-BC60410C2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26"/>
          <a:stretch/>
        </p:blipFill>
        <p:spPr bwMode="auto">
          <a:xfrm>
            <a:off x="3838101" y="349436"/>
            <a:ext cx="16707797" cy="1301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016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FA43D-05B4-FEBE-D4AE-43D4CBD994FF}"/>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F54F71DE-1EF6-614B-B089-50313768E36A}"/>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36EE94C3-B6BE-9239-4C78-2472360A6124}"/>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76E369B8-8D8F-0F5E-DA76-0D8550B249BB}"/>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ABD7528D-9FE9-0DC0-871A-7DFF800DA538}"/>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E0035C6A-30CA-8214-1920-230CDD5AA4C1}"/>
              </a:ext>
            </a:extLst>
          </p:cNvPr>
          <p:cNvSpPr txBox="1"/>
          <p:nvPr/>
        </p:nvSpPr>
        <p:spPr>
          <a:xfrm>
            <a:off x="3897086" y="5872802"/>
            <a:ext cx="19071771"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12000" i="0" u="none" strike="noStrike" cap="none" spc="0" normalizeH="0" baseline="0" noProof="0" dirty="0">
                <a:ln>
                  <a:noFill/>
                </a:ln>
                <a:solidFill>
                  <a:srgbClr val="000000"/>
                </a:solidFill>
                <a:effectLst/>
                <a:uFillTx/>
                <a:latin typeface="Modern Love" panose="04090805081005020601" pitchFamily="82" charset="0"/>
                <a:sym typeface="Canela Text Regular"/>
              </a:rPr>
              <a:t>Isaiah 5:1-7</a:t>
            </a:r>
          </a:p>
          <a:p>
            <a:pPr marL="0" marR="0" indent="0" algn="l" defTabSz="2438338" rtl="0" fontAlgn="auto" latinLnBrk="0" hangingPunct="0">
              <a:lnSpc>
                <a:spcPct val="90000"/>
              </a:lnSpc>
              <a:spcBef>
                <a:spcPts val="2400"/>
              </a:spcBef>
              <a:spcAft>
                <a:spcPts val="0"/>
              </a:spcAft>
              <a:buClrTx/>
              <a:buSzTx/>
              <a:buFontTx/>
              <a:buNone/>
              <a:tabLst/>
            </a:pPr>
            <a:r>
              <a:rPr kumimoji="0" lang="en-GB" sz="12000" b="1" i="0" u="none" strike="noStrike" cap="none" spc="0" normalizeH="0" baseline="0" noProof="0" dirty="0">
                <a:ln>
                  <a:noFill/>
                </a:ln>
                <a:solidFill>
                  <a:srgbClr val="000000"/>
                </a:solidFill>
                <a:effectLst/>
                <a:uFillTx/>
                <a:latin typeface="Bradley Hand ITC" panose="03070402050302030203" pitchFamily="66" charset="0"/>
                <a:sym typeface="Canela Text Regular"/>
              </a:rPr>
              <a:t>The song of the vineyard</a:t>
            </a:r>
          </a:p>
        </p:txBody>
      </p:sp>
    </p:spTree>
    <p:extLst>
      <p:ext uri="{BB962C8B-B14F-4D97-AF65-F5344CB8AC3E}">
        <p14:creationId xmlns:p14="http://schemas.microsoft.com/office/powerpoint/2010/main" val="38425240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9DAC0-6EF7-5395-1A4A-3A4D662D92FA}"/>
            </a:ext>
          </a:extLst>
        </p:cNvPr>
        <p:cNvGrpSpPr/>
        <p:nvPr/>
      </p:nvGrpSpPr>
      <p:grpSpPr>
        <a:xfrm>
          <a:off x="0" y="0"/>
          <a:ext cx="0" cy="0"/>
          <a:chOff x="0" y="0"/>
          <a:chExt cx="0" cy="0"/>
        </a:xfrm>
      </p:grpSpPr>
      <p:sp>
        <p:nvSpPr>
          <p:cNvPr id="181" name="Slide Title">
            <a:extLst>
              <a:ext uri="{FF2B5EF4-FFF2-40B4-BE49-F238E27FC236}">
                <a16:creationId xmlns:a16="http://schemas.microsoft.com/office/drawing/2014/main" id="{DC246025-89A8-0BD1-173D-6B5386F5633B}"/>
              </a:ext>
            </a:extLst>
          </p:cNvPr>
          <p:cNvSpPr txBox="1">
            <a:spLocks noGrp="1"/>
          </p:cNvSpPr>
          <p:nvPr>
            <p:ph type="title"/>
          </p:nvPr>
        </p:nvSpPr>
        <p:spPr>
          <a:prstGeom prst="rect">
            <a:avLst/>
          </a:prstGeom>
        </p:spPr>
        <p:txBody>
          <a:bodyPr/>
          <a:lstStyle/>
          <a:p>
            <a:endParaRPr lang="en-GB" noProof="0" dirty="0"/>
          </a:p>
        </p:txBody>
      </p:sp>
      <p:sp>
        <p:nvSpPr>
          <p:cNvPr id="182" name="Slide bullet text">
            <a:extLst>
              <a:ext uri="{FF2B5EF4-FFF2-40B4-BE49-F238E27FC236}">
                <a16:creationId xmlns:a16="http://schemas.microsoft.com/office/drawing/2014/main" id="{1C221215-5F01-B9BB-C907-6870CA5CCD00}"/>
              </a:ext>
            </a:extLst>
          </p:cNvPr>
          <p:cNvSpPr txBox="1">
            <a:spLocks noGrp="1"/>
          </p:cNvSpPr>
          <p:nvPr>
            <p:ph type="body" idx="1"/>
          </p:nvPr>
        </p:nvSpPr>
        <p:spPr>
          <a:prstGeom prst="rect">
            <a:avLst/>
          </a:prstGeom>
        </p:spPr>
        <p:txBody>
          <a:bodyPr/>
          <a:lstStyle/>
          <a:p>
            <a:endParaRPr lang="en-GB" noProof="0" dirty="0"/>
          </a:p>
        </p:txBody>
      </p:sp>
      <p:sp>
        <p:nvSpPr>
          <p:cNvPr id="183" name="Slide Subtitle">
            <a:extLst>
              <a:ext uri="{FF2B5EF4-FFF2-40B4-BE49-F238E27FC236}">
                <a16:creationId xmlns:a16="http://schemas.microsoft.com/office/drawing/2014/main" id="{ECC3BAED-4BF5-3AE3-E438-11DEA82722C3}"/>
              </a:ext>
            </a:extLst>
          </p:cNvPr>
          <p:cNvSpPr txBox="1">
            <a:spLocks noGrp="1"/>
          </p:cNvSpPr>
          <p:nvPr>
            <p:ph type="body" idx="21"/>
          </p:nvPr>
        </p:nvSpPr>
        <p:spPr>
          <a:prstGeom prst="rect">
            <a:avLst/>
          </a:prstGeom>
        </p:spPr>
        <p:txBody>
          <a:bodyPr/>
          <a:lstStyle/>
          <a:p>
            <a:endParaRPr lang="en-GB" noProof="0" dirty="0"/>
          </a:p>
        </p:txBody>
      </p:sp>
      <p:pic>
        <p:nvPicPr>
          <p:cNvPr id="184" name="Way, Truith Life.003.jpeg" descr="Way, Truith Life.003.jpeg">
            <a:extLst>
              <a:ext uri="{FF2B5EF4-FFF2-40B4-BE49-F238E27FC236}">
                <a16:creationId xmlns:a16="http://schemas.microsoft.com/office/drawing/2014/main" id="{230352E5-4302-1522-32CB-0FBDFEBA968A}"/>
              </a:ext>
            </a:extLst>
          </p:cNvPr>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FFB334F7-7947-EDAF-262B-0110F5AC1EDC}"/>
              </a:ext>
            </a:extLst>
          </p:cNvPr>
          <p:cNvSpPr txBox="1"/>
          <p:nvPr/>
        </p:nvSpPr>
        <p:spPr>
          <a:xfrm>
            <a:off x="2830286" y="4990822"/>
            <a:ext cx="19071771" cy="3734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12000" i="0" u="none" strike="noStrike" cap="none" spc="0" normalizeH="0" baseline="0" noProof="0" dirty="0">
                <a:ln>
                  <a:noFill/>
                </a:ln>
                <a:solidFill>
                  <a:srgbClr val="000000"/>
                </a:solidFill>
                <a:effectLst/>
                <a:uFillTx/>
                <a:latin typeface="Modern Love" panose="04090805081005020601" pitchFamily="82" charset="0"/>
                <a:sym typeface="Canela Text Regular"/>
              </a:rPr>
              <a:t>‘My Father is the keeper of the vineyard’</a:t>
            </a:r>
          </a:p>
        </p:txBody>
      </p:sp>
      <p:sp>
        <p:nvSpPr>
          <p:cNvPr id="3" name="TextBox 2">
            <a:extLst>
              <a:ext uri="{FF2B5EF4-FFF2-40B4-BE49-F238E27FC236}">
                <a16:creationId xmlns:a16="http://schemas.microsoft.com/office/drawing/2014/main" id="{54AA7E05-1E4D-C88F-1045-294C59D1988F}"/>
              </a:ext>
            </a:extLst>
          </p:cNvPr>
          <p:cNvSpPr txBox="1"/>
          <p:nvPr/>
        </p:nvSpPr>
        <p:spPr>
          <a:xfrm>
            <a:off x="1695195" y="11921534"/>
            <a:ext cx="12456234" cy="1019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2400"/>
              </a:spcBef>
              <a:spcAft>
                <a:spcPts val="0"/>
              </a:spcAft>
              <a:buClrTx/>
              <a:buSzTx/>
              <a:buFontTx/>
              <a:buNone/>
              <a:tabLst/>
            </a:pPr>
            <a:r>
              <a:rPr kumimoji="0" lang="en-GB" sz="4400" b="0" i="0" u="none" strike="noStrike" cap="none" spc="0" normalizeH="0" baseline="0" noProof="0" dirty="0">
                <a:ln>
                  <a:noFill/>
                </a:ln>
                <a:solidFill>
                  <a:srgbClr val="000000"/>
                </a:solidFill>
                <a:effectLst/>
                <a:uFillTx/>
                <a:latin typeface="Modern Love" panose="04090805081005020601" pitchFamily="82" charset="0"/>
                <a:sym typeface="Canela Text Regular"/>
              </a:rPr>
              <a:t>John 15:1</a:t>
            </a:r>
          </a:p>
        </p:txBody>
      </p:sp>
    </p:spTree>
    <p:extLst>
      <p:ext uri="{BB962C8B-B14F-4D97-AF65-F5344CB8AC3E}">
        <p14:creationId xmlns:p14="http://schemas.microsoft.com/office/powerpoint/2010/main" val="3413023275"/>
      </p:ext>
    </p:extLst>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5189</TotalTime>
  <Words>522</Words>
  <Application>Microsoft Office PowerPoint</Application>
  <PresentationFormat>Custom</PresentationFormat>
  <Paragraphs>42</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Bradley Hand ITC</vt:lpstr>
      <vt:lpstr>Canela Bold</vt:lpstr>
      <vt:lpstr>Canela Text Regular</vt:lpstr>
      <vt:lpstr>Cavolini</vt:lpstr>
      <vt:lpstr>Ezra SIL</vt:lpstr>
      <vt:lpstr>Graphik</vt:lpstr>
      <vt:lpstr>Graphik Semibold</vt:lpstr>
      <vt:lpstr>Helvetica Neue</vt:lpstr>
      <vt:lpstr>Modern Love</vt:lpstr>
      <vt:lpstr>Times New Roman</vt:lpstr>
      <vt:lpstr>23_ClassicWhite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jenny dudgeon</cp:lastModifiedBy>
  <cp:revision>17</cp:revision>
  <dcterms:modified xsi:type="dcterms:W3CDTF">2025-03-15T23:27:45Z</dcterms:modified>
</cp:coreProperties>
</file>